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62" r:id="rId3"/>
    <p:sldId id="281" r:id="rId4"/>
    <p:sldId id="282" r:id="rId5"/>
    <p:sldId id="257" r:id="rId6"/>
    <p:sldId id="263" r:id="rId7"/>
    <p:sldId id="264" r:id="rId8"/>
    <p:sldId id="265" r:id="rId9"/>
    <p:sldId id="260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59" r:id="rId19"/>
    <p:sldId id="261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 Wood" initials="MW" lastIdx="1" clrIdx="0">
    <p:extLst>
      <p:ext uri="{19B8F6BF-5375-455C-9EA6-DF929625EA0E}">
        <p15:presenceInfo xmlns:p15="http://schemas.microsoft.com/office/powerpoint/2012/main" userId="S-1-5-21-1420038329-3267818572-3344565534-67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0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6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A1DF-5159-4191-B676-DACB0181081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76ECECB-B5AA-4A3A-90E1-2E405C765F5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515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A1DF-5159-4191-B676-DACB0181081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ECECB-B5AA-4A3A-90E1-2E405C765F57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332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A1DF-5159-4191-B676-DACB0181081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ECECB-B5AA-4A3A-90E1-2E405C765F5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4763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A1DF-5159-4191-B676-DACB0181081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ECECB-B5AA-4A3A-90E1-2E405C765F57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2314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A1DF-5159-4191-B676-DACB0181081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ECECB-B5AA-4A3A-90E1-2E405C765F5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7327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A1DF-5159-4191-B676-DACB0181081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ECECB-B5AA-4A3A-90E1-2E405C765F57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457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A1DF-5159-4191-B676-DACB0181081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ECECB-B5AA-4A3A-90E1-2E405C765F57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3859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A1DF-5159-4191-B676-DACB0181081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ECECB-B5AA-4A3A-90E1-2E405C765F57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917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A1DF-5159-4191-B676-DACB0181081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ECECB-B5AA-4A3A-90E1-2E405C765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00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A1DF-5159-4191-B676-DACB0181081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ECECB-B5AA-4A3A-90E1-2E405C765F57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3653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1F9DA1DF-5159-4191-B676-DACB0181081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ECECB-B5AA-4A3A-90E1-2E405C765F57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9838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DA1DF-5159-4191-B676-DACB0181081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76ECECB-B5AA-4A3A-90E1-2E405C765F5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77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5F9E98A-4FF4-43D6-9C48-6DF0E7F2D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07A636-DC99-4588-80C4-9E069B97C3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F960E7-EFF5-4EFD-9031-CF68BA7DC0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933" y="960241"/>
            <a:ext cx="6849699" cy="4203872"/>
          </a:xfrm>
        </p:spPr>
        <p:txBody>
          <a:bodyPr anchor="ctr">
            <a:normAutofit/>
          </a:bodyPr>
          <a:lstStyle/>
          <a:p>
            <a:pPr algn="r"/>
            <a:r>
              <a:rPr lang="en-US" sz="5400" dirty="0"/>
              <a:t>Power accountants association annual meeting 2019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AC5081-556E-4D20-87E8-52A2E40C0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53071" y="964028"/>
            <a:ext cx="2770873" cy="4196299"/>
          </a:xfrm>
        </p:spPr>
        <p:txBody>
          <a:bodyPr anchor="ctr">
            <a:normAutofit/>
          </a:bodyPr>
          <a:lstStyle/>
          <a:p>
            <a:r>
              <a:rPr lang="en-US" dirty="0"/>
              <a:t>Presented by matt wood, </a:t>
            </a:r>
            <a:r>
              <a:rPr lang="en-US" dirty="0" err="1"/>
              <a:t>cpa</a:t>
            </a:r>
            <a:endParaRPr lang="en-US" dirty="0"/>
          </a:p>
          <a:p>
            <a:r>
              <a:rPr lang="en-US" dirty="0"/>
              <a:t>Partner – </a:t>
            </a:r>
            <a:r>
              <a:rPr lang="en-US" dirty="0" err="1"/>
              <a:t>ata</a:t>
            </a:r>
            <a:r>
              <a:rPr lang="en-US" dirty="0"/>
              <a:t> (alexander Thompson Arnold)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F2BAA51-3181-4303-929A-FCD9C33F89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7685" y="1328764"/>
            <a:ext cx="0" cy="3466826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D4ED6A5F-3B06-48C5-850F-8045C4DF69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9A60B9D-8DAC-4DA9-88DE-9911621A2B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77757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F5DC7-D650-49F6-9B50-1DA158DE2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Fraud PREVENTION triangle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DEB82-C2E0-4CFB-9531-355FAA0B7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PREVENT – Stop It</a:t>
            </a:r>
          </a:p>
          <a:p>
            <a:r>
              <a:rPr lang="en-US" dirty="0"/>
              <a:t>DETER – Slow It Down</a:t>
            </a:r>
          </a:p>
          <a:p>
            <a:r>
              <a:rPr lang="en-US" dirty="0"/>
              <a:t>DETECT – Catch It</a:t>
            </a:r>
          </a:p>
        </p:txBody>
      </p:sp>
    </p:spTree>
    <p:extLst>
      <p:ext uri="{BB962C8B-B14F-4D97-AF65-F5344CB8AC3E}">
        <p14:creationId xmlns:p14="http://schemas.microsoft.com/office/powerpoint/2010/main" val="3202452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D0715-3324-47F0-98AA-6B1F9196C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some common themes in accounting frauds?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E3259-88B2-4C7A-ADFF-32032DAFE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For Profit World, I would note a few easy ones:</a:t>
            </a:r>
          </a:p>
          <a:p>
            <a:pPr lvl="1"/>
            <a:r>
              <a:rPr lang="en-US" dirty="0"/>
              <a:t>Pressure to Perform – Investors/Wall Street</a:t>
            </a:r>
          </a:p>
          <a:p>
            <a:pPr lvl="1"/>
            <a:r>
              <a:rPr lang="en-US" dirty="0"/>
              <a:t>Tone at the Top – Boss doesn’t care; Arrogance/Greed</a:t>
            </a:r>
          </a:p>
          <a:p>
            <a:pPr lvl="1"/>
            <a:r>
              <a:rPr lang="en-US" dirty="0"/>
              <a:t>Lack of appropriate controls – CFOs and CEOs monopolize the end numbers</a:t>
            </a:r>
          </a:p>
          <a:p>
            <a:pPr lvl="1"/>
            <a:r>
              <a:rPr lang="en-US" dirty="0"/>
              <a:t>External Auditors not exhibiting professional skepticism and due care – </a:t>
            </a:r>
          </a:p>
          <a:p>
            <a:pPr lvl="2"/>
            <a:r>
              <a:rPr lang="en-US" dirty="0"/>
              <a:t>Bank of America Audit Fee in 2014?</a:t>
            </a:r>
          </a:p>
          <a:p>
            <a:pPr lvl="2"/>
            <a:r>
              <a:rPr lang="en-US" dirty="0"/>
              <a:t>Enron (6</a:t>
            </a:r>
            <a:r>
              <a:rPr lang="en-US" baseline="30000" dirty="0"/>
              <a:t>th</a:t>
            </a:r>
            <a:r>
              <a:rPr lang="en-US" dirty="0"/>
              <a:t> largest company in the world) paid $25 Million in Audit Fees and $27 Million in Consulting/Tax Fees making them one of Arthur Anderson’s biggest clients. </a:t>
            </a:r>
          </a:p>
        </p:txBody>
      </p:sp>
    </p:spTree>
    <p:extLst>
      <p:ext uri="{BB962C8B-B14F-4D97-AF65-F5344CB8AC3E}">
        <p14:creationId xmlns:p14="http://schemas.microsoft.com/office/powerpoint/2010/main" val="200836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D0715-3324-47F0-98AA-6B1F9196C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some common themes in accounting frauds?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E3259-88B2-4C7A-ADFF-32032DAFE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Utility World, I can note a few as well:</a:t>
            </a:r>
          </a:p>
          <a:p>
            <a:pPr lvl="1"/>
            <a:r>
              <a:rPr lang="en-US" b="1" u="sng" dirty="0"/>
              <a:t>Pressure to keep friends happy </a:t>
            </a:r>
            <a:r>
              <a:rPr lang="en-US" dirty="0"/>
              <a:t>– Contracts</a:t>
            </a:r>
          </a:p>
          <a:p>
            <a:pPr lvl="1"/>
            <a:r>
              <a:rPr lang="en-US" b="1" u="sng" dirty="0"/>
              <a:t>Tone at the Top </a:t>
            </a:r>
            <a:r>
              <a:rPr lang="en-US" dirty="0"/>
              <a:t>– Free Vacation Time/Credit Card Expenses</a:t>
            </a:r>
          </a:p>
          <a:p>
            <a:pPr lvl="1"/>
            <a:r>
              <a:rPr lang="en-US" b="1" u="sng" dirty="0"/>
              <a:t>Lack of appropriate controls </a:t>
            </a:r>
            <a:r>
              <a:rPr lang="en-US" dirty="0"/>
              <a:t>– It’s faster if I do it this way; Faster usually doesn’t happen without circumvention of controls; Beware of the “I’ll Do That For You” people. </a:t>
            </a:r>
          </a:p>
        </p:txBody>
      </p:sp>
    </p:spTree>
    <p:extLst>
      <p:ext uri="{BB962C8B-B14F-4D97-AF65-F5344CB8AC3E}">
        <p14:creationId xmlns:p14="http://schemas.microsoft.com/office/powerpoint/2010/main" val="3406097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87483-5982-43EE-BD53-B290E097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conduct a fraud risk assessment?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6F341-E418-40CA-B5CB-D06A4ECEA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Fraud Risk Assessment helps Management understand risks that are unique to is business activities, identify gaps, weaknesses in controls and priorities of controls to manage those risks and develop a realistic plan for targeting the right resources and controls to reduce fraud risks. </a:t>
            </a:r>
          </a:p>
          <a:p>
            <a:endParaRPr lang="en-US" dirty="0"/>
          </a:p>
          <a:p>
            <a:r>
              <a:rPr lang="en-US" dirty="0"/>
              <a:t>Start by Asking Yourself – If I were to really need money, how could I steal from my company?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211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87483-5982-43EE-BD53-B290E097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conduct a fraud risk assessment?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6F341-E418-40CA-B5CB-D06A4ECEA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Improve communication and awareness about fraud</a:t>
            </a:r>
          </a:p>
          <a:p>
            <a:r>
              <a:rPr lang="en-US" dirty="0"/>
              <a:t>Identify where the Utility/Company is most vulnerable to fraud and what activities put it at the Greatest Risk</a:t>
            </a:r>
          </a:p>
          <a:p>
            <a:r>
              <a:rPr lang="en-US" dirty="0"/>
              <a:t>Develop plans to mitigate fraud risk</a:t>
            </a:r>
          </a:p>
          <a:p>
            <a:r>
              <a:rPr lang="en-US" dirty="0"/>
              <a:t>Develop techniques to monitor and investigate high-risk areas</a:t>
            </a:r>
          </a:p>
          <a:p>
            <a:r>
              <a:rPr lang="en-US" dirty="0"/>
              <a:t>Assess internal controls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851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87483-5982-43EE-BD53-B290E097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conduct a fraud risk assessment?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6F341-E418-40CA-B5CB-D06A4ECEA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are a Utility in the State of TN and fall under the Comptroller’s Office, you are required to perform a fraud risk assessment.</a:t>
            </a:r>
          </a:p>
          <a:p>
            <a:r>
              <a:rPr lang="en-US" dirty="0"/>
              <a:t>The State requires a COSO Internal Control Document and COSO 2013 – Principal 8 says “</a:t>
            </a:r>
            <a:r>
              <a:rPr lang="en-US" b="1" i="1" dirty="0"/>
              <a:t>The organization considers the potential for fraud in assessing risks to the achievement of objectives</a:t>
            </a:r>
            <a:r>
              <a:rPr lang="en-US" dirty="0"/>
              <a:t>.”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55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87483-5982-43EE-BD53-B290E097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a fraud risk assessment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6F341-E418-40CA-B5CB-D06A4ECEA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Prevent, deter and detect fraud</a:t>
            </a:r>
          </a:p>
          <a:p>
            <a:r>
              <a:rPr lang="en-US" dirty="0"/>
              <a:t>Prevent financial losses</a:t>
            </a:r>
          </a:p>
          <a:p>
            <a:r>
              <a:rPr lang="en-US" dirty="0"/>
              <a:t>Prevent potential damage to reputation</a:t>
            </a:r>
          </a:p>
          <a:p>
            <a:r>
              <a:rPr lang="en-US" dirty="0"/>
              <a:t>Best Practice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7347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87483-5982-43EE-BD53-B290E097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it fail?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6F341-E418-40CA-B5CB-D06A4ECEA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“No Fraud Here” Mentality</a:t>
            </a:r>
          </a:p>
          <a:p>
            <a:r>
              <a:rPr lang="en-US" dirty="0"/>
              <a:t>“They would never.” Using your faith in people as a control.</a:t>
            </a:r>
          </a:p>
          <a:p>
            <a:r>
              <a:rPr lang="en-US" dirty="0"/>
              <a:t>Assessment is not risk-based</a:t>
            </a:r>
          </a:p>
          <a:p>
            <a:r>
              <a:rPr lang="en-US" dirty="0"/>
              <a:t>Skill sets are not available to perform assessment correctly</a:t>
            </a:r>
          </a:p>
          <a:p>
            <a:r>
              <a:rPr lang="en-US" dirty="0"/>
              <a:t>Not systematic and reoccurring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6196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4CDDE-407A-408B-9BFE-64D4D9D6E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a fraudster look like?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D69CD-E4F4-449E-A283-2025F5DA3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Family Business Fraud - AR</a:t>
            </a:r>
          </a:p>
          <a:p>
            <a:r>
              <a:rPr lang="en-US" dirty="0"/>
              <a:t>More Than the Boss - Payroll</a:t>
            </a:r>
          </a:p>
          <a:p>
            <a:r>
              <a:rPr lang="en-US" dirty="0"/>
              <a:t>Motorcycle Shop or Electric System – Inventory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1224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B113C-C015-45F8-90E3-FD68223FF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much you want to spend?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F9AE6-9A71-45A2-9789-20680C806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Salesman knows how much you want to spend, do you think they can find something you can afford?</a:t>
            </a:r>
          </a:p>
          <a:p>
            <a:r>
              <a:rPr lang="en-US" dirty="0"/>
              <a:t>Same goes for Fraud Prevention!</a:t>
            </a:r>
          </a:p>
          <a:p>
            <a:r>
              <a:rPr lang="en-US" dirty="0"/>
              <a:t>There is a Cost/Benefit to Fraud Prevention that definitely needs to be taken into account. If I know what you are wanting to protect/prevent from being stolen, I can create a way to “almost” prevent it from happening. However, the cost may be more than the item you are protecting.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035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7A309-69CE-497B-9E78-C08F6400F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want to learn?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6A84D-5054-476B-96D8-97B3D4139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can I best segregate/separate duties with limited personnel?</a:t>
            </a:r>
          </a:p>
          <a:p>
            <a:r>
              <a:rPr lang="en-US" dirty="0"/>
              <a:t>Discussing Risk Assessment and therefore how to best Manage Risks</a:t>
            </a:r>
          </a:p>
          <a:p>
            <a:r>
              <a:rPr lang="en-US" dirty="0"/>
              <a:t>Current Fraud Trends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0926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B113C-C015-45F8-90E3-FD68223FF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separate duties with limited personnel?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F9AE6-9A71-45A2-9789-20680C806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Try and Show How to Separate with TWO employees, so anyone that has more than TWO employees should be able to separate even more. </a:t>
            </a:r>
          </a:p>
          <a:p>
            <a:r>
              <a:rPr lang="en-US" dirty="0"/>
              <a:t>Let’s start with an Exercise: </a:t>
            </a:r>
            <a:r>
              <a:rPr lang="en-US" u="sng" dirty="0"/>
              <a:t>Grab a Piece of Paper and Sign Your Name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2654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B113C-C015-45F8-90E3-FD68223FF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Receipt process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31F95DB-29CC-4C50-8D1F-D65009A8AC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542837"/>
              </p:ext>
            </p:extLst>
          </p:nvPr>
        </p:nvGraphicFramePr>
        <p:xfrm>
          <a:off x="1450975" y="2016125"/>
          <a:ext cx="9603274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697">
                  <a:extLst>
                    <a:ext uri="{9D8B030D-6E8A-4147-A177-3AD203B41FA5}">
                      <a16:colId xmlns:a16="http://schemas.microsoft.com/office/drawing/2014/main" val="1475502523"/>
                    </a:ext>
                  </a:extLst>
                </a:gridCol>
                <a:gridCol w="2225938">
                  <a:extLst>
                    <a:ext uri="{9D8B030D-6E8A-4147-A177-3AD203B41FA5}">
                      <a16:colId xmlns:a16="http://schemas.microsoft.com/office/drawing/2014/main" val="1747261272"/>
                    </a:ext>
                  </a:extLst>
                </a:gridCol>
                <a:gridCol w="1653995">
                  <a:extLst>
                    <a:ext uri="{9D8B030D-6E8A-4147-A177-3AD203B41FA5}">
                      <a16:colId xmlns:a16="http://schemas.microsoft.com/office/drawing/2014/main" val="4112273334"/>
                    </a:ext>
                  </a:extLst>
                </a:gridCol>
                <a:gridCol w="1762201">
                  <a:extLst>
                    <a:ext uri="{9D8B030D-6E8A-4147-A177-3AD203B41FA5}">
                      <a16:colId xmlns:a16="http://schemas.microsoft.com/office/drawing/2014/main" val="1202463484"/>
                    </a:ext>
                  </a:extLst>
                </a:gridCol>
                <a:gridCol w="2040443">
                  <a:extLst>
                    <a:ext uri="{9D8B030D-6E8A-4147-A177-3AD203B41FA5}">
                      <a16:colId xmlns:a16="http://schemas.microsoft.com/office/drawing/2014/main" val="35097917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 Mail and Stamp “For Deposit Only”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Cash Drawer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Stamp &amp; Issue Receipts for OTC Checks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Daily Deposit Makeup or Check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858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Employee 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009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Employee Two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566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67691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B113C-C015-45F8-90E3-FD68223FF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Non-Payroll disbursements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31F95DB-29CC-4C50-8D1F-D65009A8AC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5724932"/>
              </p:ext>
            </p:extLst>
          </p:nvPr>
        </p:nvGraphicFramePr>
        <p:xfrm>
          <a:off x="1450975" y="2016125"/>
          <a:ext cx="9603274" cy="220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697">
                  <a:extLst>
                    <a:ext uri="{9D8B030D-6E8A-4147-A177-3AD203B41FA5}">
                      <a16:colId xmlns:a16="http://schemas.microsoft.com/office/drawing/2014/main" val="1475502523"/>
                    </a:ext>
                  </a:extLst>
                </a:gridCol>
                <a:gridCol w="2225938">
                  <a:extLst>
                    <a:ext uri="{9D8B030D-6E8A-4147-A177-3AD203B41FA5}">
                      <a16:colId xmlns:a16="http://schemas.microsoft.com/office/drawing/2014/main" val="1747261272"/>
                    </a:ext>
                  </a:extLst>
                </a:gridCol>
                <a:gridCol w="1653995">
                  <a:extLst>
                    <a:ext uri="{9D8B030D-6E8A-4147-A177-3AD203B41FA5}">
                      <a16:colId xmlns:a16="http://schemas.microsoft.com/office/drawing/2014/main" val="4112273334"/>
                    </a:ext>
                  </a:extLst>
                </a:gridCol>
                <a:gridCol w="1762201">
                  <a:extLst>
                    <a:ext uri="{9D8B030D-6E8A-4147-A177-3AD203B41FA5}">
                      <a16:colId xmlns:a16="http://schemas.microsoft.com/office/drawing/2014/main" val="1202463484"/>
                    </a:ext>
                  </a:extLst>
                </a:gridCol>
                <a:gridCol w="2040443">
                  <a:extLst>
                    <a:ext uri="{9D8B030D-6E8A-4147-A177-3AD203B41FA5}">
                      <a16:colId xmlns:a16="http://schemas.microsoft.com/office/drawing/2014/main" val="35097917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Write Checks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Verify Amount, Sign and Mail Checks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Maintain Custody of Signature (if Electronic or a Plate)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Post Checks to Accounting Records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858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Employee 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009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Employee Two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566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9192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B113C-C015-45F8-90E3-FD68223FF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Payroll disbursements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31F95DB-29CC-4C50-8D1F-D65009A8AC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4348232"/>
              </p:ext>
            </p:extLst>
          </p:nvPr>
        </p:nvGraphicFramePr>
        <p:xfrm>
          <a:off x="1450974" y="2016125"/>
          <a:ext cx="10436226" cy="302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1514">
                  <a:extLst>
                    <a:ext uri="{9D8B030D-6E8A-4147-A177-3AD203B41FA5}">
                      <a16:colId xmlns:a16="http://schemas.microsoft.com/office/drawing/2014/main" val="1475502523"/>
                    </a:ext>
                  </a:extLst>
                </a:gridCol>
                <a:gridCol w="1995101">
                  <a:extLst>
                    <a:ext uri="{9D8B030D-6E8A-4147-A177-3AD203B41FA5}">
                      <a16:colId xmlns:a16="http://schemas.microsoft.com/office/drawing/2014/main" val="1747261272"/>
                    </a:ext>
                  </a:extLst>
                </a:gridCol>
                <a:gridCol w="1482470">
                  <a:extLst>
                    <a:ext uri="{9D8B030D-6E8A-4147-A177-3AD203B41FA5}">
                      <a16:colId xmlns:a16="http://schemas.microsoft.com/office/drawing/2014/main" val="4112273334"/>
                    </a:ext>
                  </a:extLst>
                </a:gridCol>
                <a:gridCol w="1579455">
                  <a:extLst>
                    <a:ext uri="{9D8B030D-6E8A-4147-A177-3AD203B41FA5}">
                      <a16:colId xmlns:a16="http://schemas.microsoft.com/office/drawing/2014/main" val="1202463484"/>
                    </a:ext>
                  </a:extLst>
                </a:gridCol>
                <a:gridCol w="1555754">
                  <a:extLst>
                    <a:ext uri="{9D8B030D-6E8A-4147-A177-3AD203B41FA5}">
                      <a16:colId xmlns:a16="http://schemas.microsoft.com/office/drawing/2014/main" val="3509791778"/>
                    </a:ext>
                  </a:extLst>
                </a:gridCol>
                <a:gridCol w="2101932">
                  <a:extLst>
                    <a:ext uri="{9D8B030D-6E8A-4147-A177-3AD203B41FA5}">
                      <a16:colId xmlns:a16="http://schemas.microsoft.com/office/drawing/2014/main" val="9285531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Obtaining Time Sheets &amp; Approve them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Write Checks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Approve Amounts (Payroll Journal), Sign and Deliver Payroll Checks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Maintain Custody of Signature (if Electronic or Plate)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Review Final Payroll Ledger for Reasonableness (Either/Both)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858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Employee 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009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Employee Two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566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25827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B113C-C015-45F8-90E3-FD68223FF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BANK RECONCILIATIONS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31F95DB-29CC-4C50-8D1F-D65009A8AC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7252925"/>
              </p:ext>
            </p:extLst>
          </p:nvPr>
        </p:nvGraphicFramePr>
        <p:xfrm>
          <a:off x="1450973" y="2016125"/>
          <a:ext cx="9925587" cy="275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208">
                  <a:extLst>
                    <a:ext uri="{9D8B030D-6E8A-4147-A177-3AD203B41FA5}">
                      <a16:colId xmlns:a16="http://schemas.microsoft.com/office/drawing/2014/main" val="1475502523"/>
                    </a:ext>
                  </a:extLst>
                </a:gridCol>
                <a:gridCol w="2376032">
                  <a:extLst>
                    <a:ext uri="{9D8B030D-6E8A-4147-A177-3AD203B41FA5}">
                      <a16:colId xmlns:a16="http://schemas.microsoft.com/office/drawing/2014/main" val="1747261272"/>
                    </a:ext>
                  </a:extLst>
                </a:gridCol>
                <a:gridCol w="2048523">
                  <a:extLst>
                    <a:ext uri="{9D8B030D-6E8A-4147-A177-3AD203B41FA5}">
                      <a16:colId xmlns:a16="http://schemas.microsoft.com/office/drawing/2014/main" val="4112273334"/>
                    </a:ext>
                  </a:extLst>
                </a:gridCol>
                <a:gridCol w="1810268">
                  <a:extLst>
                    <a:ext uri="{9D8B030D-6E8A-4147-A177-3AD203B41FA5}">
                      <a16:colId xmlns:a16="http://schemas.microsoft.com/office/drawing/2014/main" val="1202463484"/>
                    </a:ext>
                  </a:extLst>
                </a:gridCol>
                <a:gridCol w="1640556">
                  <a:extLst>
                    <a:ext uri="{9D8B030D-6E8A-4147-A177-3AD203B41FA5}">
                      <a16:colId xmlns:a16="http://schemas.microsoft.com/office/drawing/2014/main" val="35097917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Receive, Open, and Review Bank Statements and Cancelled Checks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Perform the Reconciliation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Review the Bank Reconciliation and Trace Relevant Items to Accounting Records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Prepare any necessary Adjusting Journal Entries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858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Employee 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009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Employee Two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566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53899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B113C-C015-45F8-90E3-FD68223FF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 RECONCILIATIONS/BILLINGS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31F95DB-29CC-4C50-8D1F-D65009A8AC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1279100"/>
              </p:ext>
            </p:extLst>
          </p:nvPr>
        </p:nvGraphicFramePr>
        <p:xfrm>
          <a:off x="1450973" y="2016125"/>
          <a:ext cx="9925587" cy="220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208">
                  <a:extLst>
                    <a:ext uri="{9D8B030D-6E8A-4147-A177-3AD203B41FA5}">
                      <a16:colId xmlns:a16="http://schemas.microsoft.com/office/drawing/2014/main" val="1475502523"/>
                    </a:ext>
                  </a:extLst>
                </a:gridCol>
                <a:gridCol w="2376032">
                  <a:extLst>
                    <a:ext uri="{9D8B030D-6E8A-4147-A177-3AD203B41FA5}">
                      <a16:colId xmlns:a16="http://schemas.microsoft.com/office/drawing/2014/main" val="1747261272"/>
                    </a:ext>
                  </a:extLst>
                </a:gridCol>
                <a:gridCol w="2048523">
                  <a:extLst>
                    <a:ext uri="{9D8B030D-6E8A-4147-A177-3AD203B41FA5}">
                      <a16:colId xmlns:a16="http://schemas.microsoft.com/office/drawing/2014/main" val="4112273334"/>
                    </a:ext>
                  </a:extLst>
                </a:gridCol>
                <a:gridCol w="1810268">
                  <a:extLst>
                    <a:ext uri="{9D8B030D-6E8A-4147-A177-3AD203B41FA5}">
                      <a16:colId xmlns:a16="http://schemas.microsoft.com/office/drawing/2014/main" val="1202463484"/>
                    </a:ext>
                  </a:extLst>
                </a:gridCol>
                <a:gridCol w="1640556">
                  <a:extLst>
                    <a:ext uri="{9D8B030D-6E8A-4147-A177-3AD203B41FA5}">
                      <a16:colId xmlns:a16="http://schemas.microsoft.com/office/drawing/2014/main" val="35097917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Ability to Write-off Accounts Receivable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Performing the AR Reconciliation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Review of AR Reconciliation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Preparing the Necessary Journal Entries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858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Employee 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009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Employee Two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566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656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7A309-69CE-497B-9E78-C08F6400F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want to learn?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E73848D-E0E9-4192-8D1C-59B7BF2BD0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3404" y="2016125"/>
            <a:ext cx="4599517" cy="3449638"/>
          </a:xfrm>
        </p:spPr>
      </p:pic>
    </p:spTree>
    <p:extLst>
      <p:ext uri="{BB962C8B-B14F-4D97-AF65-F5344CB8AC3E}">
        <p14:creationId xmlns:p14="http://schemas.microsoft.com/office/powerpoint/2010/main" val="3899052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7A309-69CE-497B-9E78-C08F6400F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want to learn?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108C3584-5980-43E0-A973-A0DE116868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9548" y="2016125"/>
            <a:ext cx="2587228" cy="3449638"/>
          </a:xfrm>
        </p:spPr>
      </p:pic>
    </p:spTree>
    <p:extLst>
      <p:ext uri="{BB962C8B-B14F-4D97-AF65-F5344CB8AC3E}">
        <p14:creationId xmlns:p14="http://schemas.microsoft.com/office/powerpoint/2010/main" val="551869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FC121-DCD0-4CF7-A750-853AFFF0F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Fraud risk assessment	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6B049-F695-4BC9-83D3-3369AF039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Systematically identify where and how fraud may occur</a:t>
            </a:r>
          </a:p>
          <a:p>
            <a:r>
              <a:rPr lang="en-US" dirty="0"/>
              <a:t>Identify who may be in a position to commit fraud</a:t>
            </a:r>
          </a:p>
          <a:p>
            <a:r>
              <a:rPr lang="en-US" dirty="0"/>
              <a:t>Creates a structured process that identifies fraud risk schemes and respective controls that may prevent or detect these schemes</a:t>
            </a:r>
          </a:p>
          <a:p>
            <a:r>
              <a:rPr lang="en-US" dirty="0"/>
              <a:t>Measures detective and preventative controls to ensure they are designed and operating effectively</a:t>
            </a:r>
          </a:p>
          <a:p>
            <a:r>
              <a:rPr lang="en-US" dirty="0"/>
              <a:t>Strengthens an organization’s ability to evaluate, mitigate and monitor risks arising from fraud, corruption and misconduct. </a:t>
            </a:r>
          </a:p>
        </p:txBody>
      </p:sp>
    </p:spTree>
    <p:extLst>
      <p:ext uri="{BB962C8B-B14F-4D97-AF65-F5344CB8AC3E}">
        <p14:creationId xmlns:p14="http://schemas.microsoft.com/office/powerpoint/2010/main" val="718269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FC121-DCD0-4CF7-A750-853AFFF0F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Fraud risk assessment	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6B049-F695-4BC9-83D3-3369AF039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Considers both internal and external threats</a:t>
            </a:r>
          </a:p>
          <a:p>
            <a:r>
              <a:rPr lang="en-US" dirty="0"/>
              <a:t>Tailored to your organization and industry</a:t>
            </a:r>
          </a:p>
          <a:p>
            <a:r>
              <a:rPr lang="en-US" dirty="0"/>
              <a:t>It is an ONGOING CONTINUOUS process that never ends</a:t>
            </a:r>
          </a:p>
        </p:txBody>
      </p:sp>
    </p:spTree>
    <p:extLst>
      <p:ext uri="{BB962C8B-B14F-4D97-AF65-F5344CB8AC3E}">
        <p14:creationId xmlns:p14="http://schemas.microsoft.com/office/powerpoint/2010/main" val="814326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EA218-6C66-4126-871A-CD6D7379E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Organization’s governance structure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9706C-388A-450F-99DE-DE9AC1D2D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u="sng" dirty="0"/>
              <a:t>written policy (or policies) </a:t>
            </a:r>
            <a:r>
              <a:rPr lang="en-US" dirty="0"/>
              <a:t>should be in place to convey the expectations of the board of directors and senior management regarding managing fraud risk. </a:t>
            </a:r>
          </a:p>
          <a:p>
            <a:r>
              <a:rPr lang="en-US" dirty="0"/>
              <a:t>Fraud risk exposure should be assessed periodically by the organization to identify </a:t>
            </a:r>
            <a:r>
              <a:rPr lang="en-US" b="1" u="sng" dirty="0"/>
              <a:t>specific potential schemes and events </a:t>
            </a:r>
            <a:r>
              <a:rPr lang="en-US" dirty="0"/>
              <a:t>that the organization needs to mitigate. </a:t>
            </a:r>
          </a:p>
          <a:p>
            <a:r>
              <a:rPr lang="en-US" b="1" u="sng" dirty="0"/>
              <a:t>Prevention techniques </a:t>
            </a:r>
            <a:r>
              <a:rPr lang="en-US" dirty="0"/>
              <a:t>to avoid potential key fraud risk events should be established, where feasible, to mitigate possible impacts on the organization. </a:t>
            </a:r>
          </a:p>
          <a:p>
            <a:r>
              <a:rPr lang="en-US" b="1" u="sng" dirty="0"/>
              <a:t>Detection techniques </a:t>
            </a:r>
            <a:r>
              <a:rPr lang="en-US" dirty="0"/>
              <a:t>should be established to uncover fraud events when preventive measures fail or unmitigated risks are realized. </a:t>
            </a:r>
          </a:p>
        </p:txBody>
      </p:sp>
    </p:spTree>
    <p:extLst>
      <p:ext uri="{BB962C8B-B14F-4D97-AF65-F5344CB8AC3E}">
        <p14:creationId xmlns:p14="http://schemas.microsoft.com/office/powerpoint/2010/main" val="621836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EA218-6C66-4126-871A-CD6D7379E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Organization’s governance structure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9706C-388A-450F-99DE-DE9AC1D2D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organization should have a </a:t>
            </a:r>
            <a:r>
              <a:rPr lang="en-US" b="1" u="sng" dirty="0"/>
              <a:t>reporting process </a:t>
            </a:r>
            <a:r>
              <a:rPr lang="en-US" dirty="0"/>
              <a:t>in place to solicit input on potential fraud and that it is addressed timely. </a:t>
            </a:r>
          </a:p>
        </p:txBody>
      </p:sp>
    </p:spTree>
    <p:extLst>
      <p:ext uri="{BB962C8B-B14F-4D97-AF65-F5344CB8AC3E}">
        <p14:creationId xmlns:p14="http://schemas.microsoft.com/office/powerpoint/2010/main" val="4022413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F5DC7-D650-49F6-9B50-1DA158DE2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Fraud triangle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DEB82-C2E0-4CFB-9531-355FAA0B7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Opportunity</a:t>
            </a:r>
            <a:r>
              <a:rPr lang="en-US" dirty="0"/>
              <a:t> – Can I execute without being caught? Access to sensitive information  (Controls)</a:t>
            </a:r>
          </a:p>
          <a:p>
            <a:r>
              <a:rPr lang="en-US" b="1" u="sng" dirty="0"/>
              <a:t>Rationalization</a:t>
            </a:r>
            <a:r>
              <a:rPr lang="en-US" dirty="0"/>
              <a:t> – Personal justification of dishonest actions; Sense of revenge towards the organization or co-workers; Everybody else is doing it and nobody gets caught  (Values)</a:t>
            </a:r>
          </a:p>
          <a:p>
            <a:r>
              <a:rPr lang="en-US" b="1" u="sng" dirty="0"/>
              <a:t>Pressure/Motivation </a:t>
            </a:r>
            <a:r>
              <a:rPr lang="en-US" dirty="0"/>
              <a:t>– Financial or emotional force pushing us; Financial need; Addictions such as gambling; Pressure of non-performance  (Culture)</a:t>
            </a:r>
          </a:p>
        </p:txBody>
      </p:sp>
    </p:spTree>
    <p:extLst>
      <p:ext uri="{BB962C8B-B14F-4D97-AF65-F5344CB8AC3E}">
        <p14:creationId xmlns:p14="http://schemas.microsoft.com/office/powerpoint/2010/main" val="193744771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239</TotalTime>
  <Words>1172</Words>
  <Application>Microsoft Office PowerPoint</Application>
  <PresentationFormat>Widescreen</PresentationFormat>
  <Paragraphs>140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Gill Sans MT</vt:lpstr>
      <vt:lpstr>Gallery</vt:lpstr>
      <vt:lpstr>Power accountants association annual meeting 2019 </vt:lpstr>
      <vt:lpstr>What do we want to learn?</vt:lpstr>
      <vt:lpstr>What do we want to learn?</vt:lpstr>
      <vt:lpstr>What do we want to learn?</vt:lpstr>
      <vt:lpstr>Fraud risk assessment  </vt:lpstr>
      <vt:lpstr>Fraud risk assessment  </vt:lpstr>
      <vt:lpstr>Organization’s governance structure </vt:lpstr>
      <vt:lpstr>Organization’s governance structure </vt:lpstr>
      <vt:lpstr>Fraud triangle</vt:lpstr>
      <vt:lpstr>Fraud PREVENTION triangle</vt:lpstr>
      <vt:lpstr>What are some common themes in accounting frauds? </vt:lpstr>
      <vt:lpstr>What are some common themes in accounting frauds? </vt:lpstr>
      <vt:lpstr>Why conduct a fraud risk assessment? </vt:lpstr>
      <vt:lpstr>Why conduct a fraud risk assessment? </vt:lpstr>
      <vt:lpstr>Why conduct a fraud risk assessment? </vt:lpstr>
      <vt:lpstr>Benefits of a fraud risk assessment </vt:lpstr>
      <vt:lpstr>How can it fail? </vt:lpstr>
      <vt:lpstr>What’s a fraudster look like?</vt:lpstr>
      <vt:lpstr>How much you want to spend?</vt:lpstr>
      <vt:lpstr>How do I separate duties with limited personnel? </vt:lpstr>
      <vt:lpstr>Receipt process</vt:lpstr>
      <vt:lpstr>Non-Payroll disbursements</vt:lpstr>
      <vt:lpstr>Payroll disbursements</vt:lpstr>
      <vt:lpstr>BANK RECONCILIATIONS</vt:lpstr>
      <vt:lpstr>AR RECONCILIATIONS/BILLINGS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district fraud risk assessment 2019 </dc:title>
  <dc:creator>Matt Wood</dc:creator>
  <cp:lastModifiedBy>Matt Wood</cp:lastModifiedBy>
  <cp:revision>19</cp:revision>
  <cp:lastPrinted>2019-05-15T20:04:58Z</cp:lastPrinted>
  <dcterms:created xsi:type="dcterms:W3CDTF">2019-03-13T02:00:34Z</dcterms:created>
  <dcterms:modified xsi:type="dcterms:W3CDTF">2019-05-15T20:24:17Z</dcterms:modified>
</cp:coreProperties>
</file>